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9"/>
  </p:notesMasterIdLst>
  <p:sldIdLst>
    <p:sldId id="256" r:id="rId2"/>
    <p:sldId id="868" r:id="rId3"/>
    <p:sldId id="854" r:id="rId4"/>
    <p:sldId id="890" r:id="rId5"/>
    <p:sldId id="895" r:id="rId6"/>
    <p:sldId id="896" r:id="rId7"/>
    <p:sldId id="856" r:id="rId8"/>
    <p:sldId id="838" r:id="rId9"/>
    <p:sldId id="880" r:id="rId10"/>
    <p:sldId id="892" r:id="rId11"/>
    <p:sldId id="839" r:id="rId12"/>
    <p:sldId id="885" r:id="rId13"/>
    <p:sldId id="878" r:id="rId14"/>
    <p:sldId id="879" r:id="rId15"/>
    <p:sldId id="881" r:id="rId16"/>
    <p:sldId id="882" r:id="rId17"/>
    <p:sldId id="886" r:id="rId18"/>
    <p:sldId id="887" r:id="rId19"/>
    <p:sldId id="840" r:id="rId20"/>
    <p:sldId id="883" r:id="rId21"/>
    <p:sldId id="841" r:id="rId22"/>
    <p:sldId id="884" r:id="rId23"/>
    <p:sldId id="891" r:id="rId24"/>
    <p:sldId id="845" r:id="rId25"/>
    <p:sldId id="846" r:id="rId26"/>
    <p:sldId id="848" r:id="rId27"/>
    <p:sldId id="847" r:id="rId28"/>
    <p:sldId id="849" r:id="rId29"/>
    <p:sldId id="850" r:id="rId30"/>
    <p:sldId id="852" r:id="rId31"/>
    <p:sldId id="853" r:id="rId32"/>
    <p:sldId id="888" r:id="rId33"/>
    <p:sldId id="859" r:id="rId34"/>
    <p:sldId id="889" r:id="rId35"/>
    <p:sldId id="894" r:id="rId36"/>
    <p:sldId id="965" r:id="rId37"/>
    <p:sldId id="301" r:id="rId3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412BB8E8-32CF-4D36-94A9-863ED0E276C7}">
          <p14:sldIdLst>
            <p14:sldId id="256"/>
            <p14:sldId id="868"/>
            <p14:sldId id="854"/>
            <p14:sldId id="890"/>
            <p14:sldId id="895"/>
            <p14:sldId id="896"/>
            <p14:sldId id="856"/>
            <p14:sldId id="838"/>
            <p14:sldId id="880"/>
            <p14:sldId id="892"/>
            <p14:sldId id="839"/>
            <p14:sldId id="885"/>
            <p14:sldId id="878"/>
            <p14:sldId id="879"/>
            <p14:sldId id="881"/>
            <p14:sldId id="882"/>
            <p14:sldId id="886"/>
            <p14:sldId id="887"/>
            <p14:sldId id="840"/>
            <p14:sldId id="883"/>
            <p14:sldId id="841"/>
            <p14:sldId id="884"/>
            <p14:sldId id="891"/>
            <p14:sldId id="845"/>
            <p14:sldId id="846"/>
            <p14:sldId id="848"/>
            <p14:sldId id="847"/>
            <p14:sldId id="849"/>
            <p14:sldId id="850"/>
            <p14:sldId id="852"/>
            <p14:sldId id="853"/>
            <p14:sldId id="888"/>
            <p14:sldId id="859"/>
            <p14:sldId id="889"/>
            <p14:sldId id="894"/>
            <p14:sldId id="965"/>
            <p14:sldId id="30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aker, Ryan Shaun" initials="RYAN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8F86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294" autoAdjust="0"/>
    <p:restoredTop sz="95740" autoAdjust="0"/>
  </p:normalViewPr>
  <p:slideViewPr>
    <p:cSldViewPr>
      <p:cViewPr varScale="1">
        <p:scale>
          <a:sx n="96" d="100"/>
          <a:sy n="96" d="100"/>
        </p:scale>
        <p:origin x="312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6" y="12024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CAAA7C-7ACC-4BFB-BE93-9F32D66A2778}" type="datetimeFigureOut">
              <a:rPr lang="en-US" smtClean="0"/>
              <a:pPr/>
              <a:t>11/2/2023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5F639B-656A-4369-84E0-F13809BA20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3121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D5F639B-656A-4369-84E0-F13809BA208C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347158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Lift and cosine are good indicators of interestingness. In addition, the Phi Coefficient, </a:t>
            </a:r>
            <a:r>
              <a:rPr lang="en-US" dirty="0" err="1"/>
              <a:t>Convinction</a:t>
            </a:r>
            <a:r>
              <a:rPr lang="en-US" dirty="0"/>
              <a:t>, and </a:t>
            </a:r>
            <a:r>
              <a:rPr lang="en-US" dirty="0" err="1"/>
              <a:t>Jaccard</a:t>
            </a:r>
            <a:r>
              <a:rPr lang="en-US" dirty="0"/>
              <a:t> also turn out to be good indicators of interestingness.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5F639B-656A-4369-84E0-F13809BA208C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09297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Lift and cosine are good indicators of interestingness. In addition, the Phi Coefficient, </a:t>
            </a:r>
            <a:r>
              <a:rPr lang="en-US" dirty="0" err="1"/>
              <a:t>Convinction</a:t>
            </a:r>
            <a:r>
              <a:rPr lang="en-US" dirty="0"/>
              <a:t>, and </a:t>
            </a:r>
            <a:r>
              <a:rPr lang="en-US" dirty="0" err="1"/>
              <a:t>Jaccard</a:t>
            </a:r>
            <a:r>
              <a:rPr lang="en-US" dirty="0"/>
              <a:t> also turn out to be good indicators of interestingness.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5F639B-656A-4369-84E0-F13809BA208C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665032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D5F639B-656A-4369-84E0-F13809BA208C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2657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D5F639B-656A-4369-84E0-F13809BA208C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1120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5F639B-656A-4369-84E0-F13809BA208C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6335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Support = 2/11  = 0.182</a:t>
            </a:r>
          </a:p>
          <a:p>
            <a:r>
              <a:rPr lang="en-US" dirty="0"/>
              <a:t>Confidence = 2/6</a:t>
            </a:r>
            <a:r>
              <a:rPr lang="en-US" baseline="0" dirty="0"/>
              <a:t> = 0.333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5F639B-656A-4369-84E0-F13809BA208C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1529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mr-IN" dirty="0" err="1"/>
              <a:t>P</a:t>
            </a:r>
            <a:r>
              <a:rPr lang="mr-IN" dirty="0"/>
              <a:t>(</a:t>
            </a:r>
            <a:r>
              <a:rPr lang="mr-IN" dirty="0" err="1"/>
              <a:t>A</a:t>
            </a:r>
            <a:r>
              <a:rPr lang="mr-IN" dirty="0"/>
              <a:t>) = 6/11 = 0.5</a:t>
            </a:r>
            <a:r>
              <a:rPr lang="en-US" dirty="0"/>
              <a:t>4</a:t>
            </a:r>
            <a:r>
              <a:rPr lang="mr-IN" dirty="0"/>
              <a:t>5</a:t>
            </a:r>
            <a:endParaRPr lang="en-US" dirty="0"/>
          </a:p>
          <a:p>
            <a:r>
              <a:rPr lang="mr-IN" dirty="0" err="1"/>
              <a:t>P</a:t>
            </a:r>
            <a:r>
              <a:rPr lang="mr-IN" dirty="0"/>
              <a:t>(</a:t>
            </a:r>
            <a:r>
              <a:rPr lang="mr-IN" dirty="0" err="1"/>
              <a:t>B</a:t>
            </a:r>
            <a:r>
              <a:rPr lang="mr-IN" dirty="0"/>
              <a:t>) = 7/11 = 0.6</a:t>
            </a:r>
            <a:r>
              <a:rPr lang="en-US" dirty="0"/>
              <a:t>36</a:t>
            </a:r>
          </a:p>
          <a:p>
            <a:r>
              <a:rPr lang="mr-IN" dirty="0" err="1"/>
              <a:t>P</a:t>
            </a:r>
            <a:r>
              <a:rPr lang="mr-IN" dirty="0"/>
              <a:t>(A^B) = 2/11 = 0.18</a:t>
            </a:r>
            <a:r>
              <a:rPr lang="en-US" dirty="0"/>
              <a:t>2</a:t>
            </a:r>
          </a:p>
          <a:p>
            <a:r>
              <a:rPr lang="mr-IN" dirty="0" err="1"/>
              <a:t>Cosine</a:t>
            </a:r>
            <a:r>
              <a:rPr lang="mr-IN" dirty="0"/>
              <a:t> = 0.18</a:t>
            </a:r>
            <a:r>
              <a:rPr lang="en-US" dirty="0"/>
              <a:t>2</a:t>
            </a:r>
            <a:r>
              <a:rPr lang="mr-IN" dirty="0"/>
              <a:t>/ SQRT(0.5</a:t>
            </a:r>
            <a:r>
              <a:rPr lang="en-US" dirty="0"/>
              <a:t>4</a:t>
            </a:r>
            <a:r>
              <a:rPr lang="mr-IN" dirty="0"/>
              <a:t>5*0.6</a:t>
            </a:r>
            <a:r>
              <a:rPr lang="en-US" dirty="0"/>
              <a:t>36</a:t>
            </a:r>
            <a:r>
              <a:rPr lang="mr-IN" dirty="0"/>
              <a:t>)</a:t>
            </a:r>
            <a:endParaRPr lang="en-US" dirty="0"/>
          </a:p>
          <a:p>
            <a:r>
              <a:rPr lang="mr-IN" dirty="0" err="1"/>
              <a:t>Cosine</a:t>
            </a:r>
            <a:r>
              <a:rPr lang="mr-IN" dirty="0"/>
              <a:t> = 0.18</a:t>
            </a:r>
            <a:r>
              <a:rPr lang="en-US" dirty="0"/>
              <a:t>2</a:t>
            </a:r>
            <a:r>
              <a:rPr lang="mr-IN" dirty="0"/>
              <a:t>/0.5</a:t>
            </a:r>
            <a:r>
              <a:rPr lang="en-US" dirty="0"/>
              <a:t>8</a:t>
            </a:r>
            <a:r>
              <a:rPr lang="mr-IN" dirty="0"/>
              <a:t>9 = 0.30</a:t>
            </a:r>
            <a:r>
              <a:rPr lang="en-US" dirty="0"/>
              <a:t>9</a:t>
            </a:r>
            <a:r>
              <a:rPr lang="mr-IN" dirty="0"/>
              <a:t> </a:t>
            </a:r>
            <a:r>
              <a:rPr lang="en-US" dirty="0"/>
              <a:t>=</a:t>
            </a:r>
            <a:r>
              <a:rPr lang="mr-IN" dirty="0"/>
              <a:t> </a:t>
            </a:r>
            <a:r>
              <a:rPr lang="mr-IN" dirty="0" err="1"/>
              <a:t>B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5F639B-656A-4369-84E0-F13809BA208C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55219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mr-IN" dirty="0" err="1"/>
              <a:t>Confidence</a:t>
            </a:r>
            <a:r>
              <a:rPr lang="mr-IN" dirty="0"/>
              <a:t> (</a:t>
            </a:r>
            <a:r>
              <a:rPr lang="mr-IN" dirty="0" err="1"/>
              <a:t>A</a:t>
            </a:r>
            <a:r>
              <a:rPr lang="mr-IN" dirty="0"/>
              <a:t>-&gt;</a:t>
            </a:r>
            <a:r>
              <a:rPr lang="mr-IN" dirty="0" err="1"/>
              <a:t>B</a:t>
            </a:r>
            <a:r>
              <a:rPr lang="mr-IN" dirty="0"/>
              <a:t>) = 2/6 = 0.33</a:t>
            </a:r>
            <a:r>
              <a:rPr lang="en-US" dirty="0"/>
              <a:t>3</a:t>
            </a:r>
          </a:p>
          <a:p>
            <a:r>
              <a:rPr lang="mr-IN" dirty="0" err="1"/>
              <a:t>P</a:t>
            </a:r>
            <a:r>
              <a:rPr lang="mr-IN" dirty="0"/>
              <a:t>(</a:t>
            </a:r>
            <a:r>
              <a:rPr lang="mr-IN" dirty="0" err="1"/>
              <a:t>B</a:t>
            </a:r>
            <a:r>
              <a:rPr lang="mr-IN" dirty="0"/>
              <a:t>) = 7/11 = 0.6</a:t>
            </a:r>
            <a:r>
              <a:rPr lang="en-US" dirty="0"/>
              <a:t>36</a:t>
            </a:r>
          </a:p>
          <a:p>
            <a:endParaRPr lang="en-US" dirty="0"/>
          </a:p>
          <a:p>
            <a:r>
              <a:rPr lang="mr-IN" dirty="0" err="1"/>
              <a:t>Lift</a:t>
            </a:r>
            <a:r>
              <a:rPr lang="mr-IN" dirty="0"/>
              <a:t> = 0.333/0.636 = 0.52</a:t>
            </a:r>
            <a:r>
              <a:rPr lang="en-US" dirty="0"/>
              <a:t>4</a:t>
            </a:r>
            <a:r>
              <a:rPr lang="mr-IN" dirty="0"/>
              <a:t> </a:t>
            </a:r>
            <a:r>
              <a:rPr lang="en-US" dirty="0"/>
              <a:t>=</a:t>
            </a:r>
            <a:r>
              <a:rPr lang="mr-IN" dirty="0"/>
              <a:t> 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5F639B-656A-4369-84E0-F13809BA208C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082126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mr-IN" dirty="0" err="1"/>
              <a:t>P</a:t>
            </a:r>
            <a:r>
              <a:rPr lang="mr-IN" dirty="0"/>
              <a:t>(</a:t>
            </a:r>
            <a:r>
              <a:rPr lang="mr-IN" dirty="0" err="1"/>
              <a:t>A</a:t>
            </a:r>
            <a:r>
              <a:rPr lang="mr-IN" dirty="0"/>
              <a:t>) = 6/11 = 0.5</a:t>
            </a:r>
            <a:r>
              <a:rPr lang="en-US" dirty="0"/>
              <a:t>4</a:t>
            </a:r>
            <a:r>
              <a:rPr lang="mr-IN" dirty="0"/>
              <a:t>5</a:t>
            </a:r>
            <a:endParaRPr lang="en-US" dirty="0"/>
          </a:p>
          <a:p>
            <a:r>
              <a:rPr lang="mr-IN" dirty="0" err="1"/>
              <a:t>P</a:t>
            </a:r>
            <a:r>
              <a:rPr lang="mr-IN" dirty="0"/>
              <a:t>(</a:t>
            </a:r>
            <a:r>
              <a:rPr lang="mr-IN" dirty="0" err="1"/>
              <a:t>B</a:t>
            </a:r>
            <a:r>
              <a:rPr lang="mr-IN" dirty="0"/>
              <a:t>) = 7/11 = 0.6</a:t>
            </a:r>
            <a:r>
              <a:rPr lang="en-US" dirty="0"/>
              <a:t>36</a:t>
            </a:r>
          </a:p>
          <a:p>
            <a:r>
              <a:rPr lang="mr-IN" dirty="0" err="1"/>
              <a:t>P</a:t>
            </a:r>
            <a:r>
              <a:rPr lang="mr-IN" dirty="0"/>
              <a:t>(A^B) = 2/11 = 0.18</a:t>
            </a:r>
            <a:r>
              <a:rPr lang="en-US" dirty="0"/>
              <a:t>2</a:t>
            </a:r>
          </a:p>
          <a:p>
            <a:endParaRPr lang="en-US" dirty="0"/>
          </a:p>
          <a:p>
            <a:r>
              <a:rPr lang="en-US" dirty="0" err="1"/>
              <a:t>Jaccard</a:t>
            </a:r>
            <a:r>
              <a:rPr lang="en-US" baseline="0" dirty="0"/>
              <a:t> = 0.182/(0.545+0.636-0.182)</a:t>
            </a:r>
          </a:p>
          <a:p>
            <a:r>
              <a:rPr lang="en-US" baseline="0" dirty="0" err="1"/>
              <a:t>Jaccard</a:t>
            </a:r>
            <a:r>
              <a:rPr lang="en-US" baseline="0" dirty="0"/>
              <a:t> = 0.182/0.999 = 0.182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5F639B-656A-4369-84E0-F13809BA208C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518496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Font typeface="+mj-lt"/>
              <a:buAutoNum type="arabicPeriod"/>
            </a:pPr>
            <a:r>
              <a:rPr lang="en-US" dirty="0"/>
              <a:t>We argue in this paper that cosine and added value (or equivalently lift) are well suited to educational data, and that teachers can interpret their results easily.</a:t>
            </a:r>
          </a:p>
          <a:p>
            <a:pPr marL="228600" indent="-228600">
              <a:buFont typeface="+mj-lt"/>
              <a:buAutoNum type="arabicPeriod"/>
            </a:pPr>
            <a:r>
              <a:rPr lang="en-US" dirty="0"/>
              <a:t>We argue that interestingness should be checked with cosine first, and then with lift if cosine rates the rule as </a:t>
            </a:r>
            <a:r>
              <a:rPr lang="en-US" dirty="0" err="1"/>
              <a:t>noninteresting</a:t>
            </a:r>
            <a:r>
              <a:rPr lang="en-US" dirty="0"/>
              <a:t>.</a:t>
            </a:r>
          </a:p>
          <a:p>
            <a:pPr marL="228600" indent="-228600">
              <a:buFont typeface="+mj-lt"/>
              <a:buAutoNum type="arabicPeriod"/>
            </a:pPr>
            <a:r>
              <a:rPr lang="en-US" dirty="0"/>
              <a:t>If both measures disagree, teachers should use the intuition behind the measures to decide whether or not to dismiss the association rule.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5F639B-656A-4369-84E0-F13809BA208C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30970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Font typeface="+mj-lt"/>
              <a:buAutoNum type="arabicPeriod"/>
            </a:pPr>
            <a:r>
              <a:rPr lang="en-US" dirty="0"/>
              <a:t>We argue in this paper that cosine and added value (or equivalently lift) are well suited to educational data, and that teachers can interpret their results easily.</a:t>
            </a:r>
          </a:p>
          <a:p>
            <a:pPr marL="228600" indent="-228600">
              <a:buFont typeface="+mj-lt"/>
              <a:buAutoNum type="arabicPeriod"/>
            </a:pPr>
            <a:r>
              <a:rPr lang="en-US" dirty="0"/>
              <a:t>We argue that interestingness should be checked with cosine first, and then with lift if cosine rates the rule as </a:t>
            </a:r>
            <a:r>
              <a:rPr lang="en-US" dirty="0" err="1"/>
              <a:t>noninteresting</a:t>
            </a:r>
            <a:r>
              <a:rPr lang="en-US" dirty="0"/>
              <a:t>.</a:t>
            </a:r>
          </a:p>
          <a:p>
            <a:pPr marL="228600" indent="-228600">
              <a:buFont typeface="+mj-lt"/>
              <a:buAutoNum type="arabicPeriod"/>
            </a:pPr>
            <a:r>
              <a:rPr lang="en-US" dirty="0"/>
              <a:t>If both measures disagree, teachers should use the intuition behind the measures to decide whether or not to dismiss the association rule.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5F639B-656A-4369-84E0-F13809BA208C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76630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11/2/2023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11/2/2023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11/2/2023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11/2/2023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11/2/2023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11/2/2023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11/2/2023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11/2/2023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11/2/2023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11/2/2023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11/2/2023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777E0E-AA0C-4CA6-9370-9BDDCA793804}" type="datetimeFigureOut">
              <a:rPr lang="en-US" smtClean="0"/>
              <a:pPr/>
              <a:t>11/2/2023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Core Methods in </a:t>
            </a:r>
            <a:br>
              <a:rPr lang="en-US" b="1" dirty="0"/>
            </a:br>
            <a:r>
              <a:rPr lang="en-US" b="1" dirty="0"/>
              <a:t>Educational Data Mining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EDUC 6191</a:t>
            </a:r>
            <a:br>
              <a:rPr lang="en-US" dirty="0"/>
            </a:br>
            <a:r>
              <a:rPr lang="en-US" dirty="0"/>
              <a:t>Spring 2023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A474E6-5037-EF73-60F5-9F02B2FCDF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 Comments?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8C3CAB-B791-4FAE-347B-9BC393B81D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95904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Association Rule Metrics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Interestingness</a:t>
            </a:r>
          </a:p>
          <a:p>
            <a:endParaRPr lang="en-US" dirty="0"/>
          </a:p>
          <a:p>
            <a:r>
              <a:rPr lang="en-US" dirty="0"/>
              <a:t>What are some interestingness metrics?</a:t>
            </a:r>
          </a:p>
          <a:p>
            <a:endParaRPr lang="en-US" dirty="0"/>
          </a:p>
          <a:p>
            <a:r>
              <a:rPr lang="en-US" dirty="0"/>
              <a:t>Why are they needed?</a:t>
            </a:r>
          </a:p>
        </p:txBody>
      </p:sp>
    </p:spTree>
    <p:extLst>
      <p:ext uri="{BB962C8B-B14F-4D97-AF65-F5344CB8AC3E}">
        <p14:creationId xmlns:p14="http://schemas.microsoft.com/office/powerpoint/2010/main" val="31213277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is interestingness needed?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Possible to generate large numbers of trivial associations</a:t>
            </a:r>
          </a:p>
          <a:p>
            <a:pPr lvl="1"/>
            <a:r>
              <a:rPr lang="en-US" dirty="0"/>
              <a:t>Students who took a course took its prerequisites (</a:t>
            </a:r>
            <a:r>
              <a:rPr lang="en-US" dirty="0" err="1"/>
              <a:t>Vialardi</a:t>
            </a:r>
            <a:r>
              <a:rPr lang="en-US" dirty="0"/>
              <a:t> et al., 2009) </a:t>
            </a:r>
          </a:p>
          <a:p>
            <a:pPr lvl="1"/>
            <a:r>
              <a:rPr lang="en-US" dirty="0"/>
              <a:t>Students who do poorly on the exams fail the course (El-</a:t>
            </a:r>
            <a:r>
              <a:rPr lang="en-US" dirty="0" err="1"/>
              <a:t>Halees</a:t>
            </a:r>
            <a:r>
              <a:rPr lang="en-US" dirty="0"/>
              <a:t>, 2009) </a:t>
            </a:r>
          </a:p>
        </p:txBody>
      </p:sp>
    </p:spTree>
    <p:extLst>
      <p:ext uri="{BB962C8B-B14F-4D97-AF65-F5344CB8AC3E}">
        <p14:creationId xmlns:p14="http://schemas.microsoft.com/office/powerpoint/2010/main" val="8066622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Cosine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Measures co-occurrence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u="sng" dirty="0"/>
              <a:t>	P(A^B)	</a:t>
            </a:r>
          </a:p>
          <a:p>
            <a:pPr marL="0" indent="0">
              <a:buNone/>
            </a:pPr>
            <a:r>
              <a:rPr lang="en-US" dirty="0"/>
              <a:t>	  </a:t>
            </a:r>
            <a:r>
              <a:rPr lang="en-US" dirty="0" err="1"/>
              <a:t>sqrt</a:t>
            </a:r>
            <a:r>
              <a:rPr lang="en-US" dirty="0"/>
              <a:t>(P(A)*P(B))</a:t>
            </a:r>
          </a:p>
          <a:p>
            <a:r>
              <a:rPr lang="en-US" dirty="0"/>
              <a:t>Easy to interpret (numbers closer to 1 than 0 are better; over 0.65 is desirable) </a:t>
            </a:r>
            <a:endParaRPr lang="en-US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7389492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Exercise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810000" cy="4525963"/>
          </a:xfrm>
        </p:spPr>
        <p:txBody>
          <a:bodyPr>
            <a:normAutofit/>
          </a:bodyPr>
          <a:lstStyle/>
          <a:p>
            <a:r>
              <a:rPr lang="en-US" dirty="0"/>
              <a:t>If a student took Advanced Data Mining, the student took Intro Statistics </a:t>
            </a:r>
          </a:p>
          <a:p>
            <a:r>
              <a:rPr lang="en-US" dirty="0"/>
              <a:t>Cosine?</a:t>
            </a:r>
          </a:p>
          <a:p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7168330"/>
              </p:ext>
            </p:extLst>
          </p:nvPr>
        </p:nvGraphicFramePr>
        <p:xfrm>
          <a:off x="4495800" y="1600200"/>
          <a:ext cx="4191000" cy="445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95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95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Took Advanced DM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Took Intro Stat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5356497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Lift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Measures whether data points that have both A and B are more common than data points only containing B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u="sng" dirty="0"/>
              <a:t>    Confidence(A-&gt;B)	</a:t>
            </a:r>
          </a:p>
          <a:p>
            <a:pPr marL="0" indent="0">
              <a:buNone/>
            </a:pPr>
            <a:r>
              <a:rPr lang="en-US" dirty="0"/>
              <a:t>	                 P(B)</a:t>
            </a:r>
          </a:p>
          <a:p>
            <a:r>
              <a:rPr lang="en-US" dirty="0"/>
              <a:t>Easy to interpret (lift over 1 indicates stronger association) </a:t>
            </a:r>
            <a:endParaRPr lang="en-US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43182108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Exercise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810000" cy="4525963"/>
          </a:xfrm>
        </p:spPr>
        <p:txBody>
          <a:bodyPr>
            <a:normAutofit/>
          </a:bodyPr>
          <a:lstStyle/>
          <a:p>
            <a:r>
              <a:rPr lang="en-US" dirty="0"/>
              <a:t>If a student took Advanced Data Mining, the student took Intro Statistics </a:t>
            </a:r>
          </a:p>
          <a:p>
            <a:r>
              <a:rPr lang="en-US" dirty="0"/>
              <a:t>Lift?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4495800" y="1600200"/>
          <a:ext cx="4191000" cy="445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95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95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Took Advanced DM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Took Intro Stat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6277818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</a:t>
            </a:r>
            <a:r>
              <a:rPr lang="en-US" dirty="0" err="1"/>
              <a:t>Jaccard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Measures whether data points that have both A and B are more common than data points only containing B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u="sng" dirty="0"/>
              <a:t> 	P(A^B)	</a:t>
            </a:r>
          </a:p>
          <a:p>
            <a:pPr marL="0" indent="0">
              <a:buNone/>
            </a:pPr>
            <a:r>
              <a:rPr lang="en-US" dirty="0"/>
              <a:t>	P(A)+P(B)-P(A^B)</a:t>
            </a:r>
          </a:p>
          <a:p>
            <a:r>
              <a:rPr lang="en-US" dirty="0"/>
              <a:t>Measures the relative degree to which having A and B together is more likely than having either A or B but not both </a:t>
            </a:r>
          </a:p>
        </p:txBody>
      </p:sp>
    </p:spTree>
    <p:extLst>
      <p:ext uri="{BB962C8B-B14F-4D97-AF65-F5344CB8AC3E}">
        <p14:creationId xmlns:p14="http://schemas.microsoft.com/office/powerpoint/2010/main" val="121366782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Exercise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810000" cy="4525963"/>
          </a:xfrm>
        </p:spPr>
        <p:txBody>
          <a:bodyPr>
            <a:normAutofit/>
          </a:bodyPr>
          <a:lstStyle/>
          <a:p>
            <a:r>
              <a:rPr lang="en-US" dirty="0"/>
              <a:t>If a student took Advanced Data Mining, the student took Intro Statistics </a:t>
            </a:r>
          </a:p>
          <a:p>
            <a:r>
              <a:rPr lang="en-US" dirty="0"/>
              <a:t>Jaccard?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4495800" y="1600200"/>
          <a:ext cx="4191000" cy="445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95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95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Took Advanced DM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Took Intro Stat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1538834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Association Rule Metrics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do Merceron &amp; </a:t>
            </a:r>
            <a:r>
              <a:rPr lang="en-US" dirty="0" err="1"/>
              <a:t>Yacef</a:t>
            </a:r>
            <a:r>
              <a:rPr lang="en-US" dirty="0"/>
              <a:t> argue?</a:t>
            </a:r>
            <a:br>
              <a:rPr lang="en-US" dirty="0"/>
            </a:br>
            <a:r>
              <a:rPr lang="en-US" dirty="0"/>
              <a:t>(from the reading)</a:t>
            </a:r>
          </a:p>
        </p:txBody>
      </p:sp>
    </p:spTree>
    <p:extLst>
      <p:ext uri="{BB962C8B-B14F-4D97-AF65-F5344CB8AC3E}">
        <p14:creationId xmlns:p14="http://schemas.microsoft.com/office/powerpoint/2010/main" val="2085512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Before we start, any questions on anything?</a:t>
            </a:r>
          </a:p>
        </p:txBody>
      </p:sp>
    </p:spTree>
    <p:extLst>
      <p:ext uri="{BB962C8B-B14F-4D97-AF65-F5344CB8AC3E}">
        <p14:creationId xmlns:p14="http://schemas.microsoft.com/office/powerpoint/2010/main" val="193002731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Association Rule Metrics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What do </a:t>
            </a:r>
            <a:r>
              <a:rPr lang="en-US" dirty="0" err="1"/>
              <a:t>Merceron</a:t>
            </a:r>
            <a:r>
              <a:rPr lang="en-US" dirty="0"/>
              <a:t> &amp; </a:t>
            </a:r>
            <a:r>
              <a:rPr lang="en-US" dirty="0" err="1"/>
              <a:t>Yacef</a:t>
            </a:r>
            <a:r>
              <a:rPr lang="en-US" dirty="0"/>
              <a:t> argue?</a:t>
            </a:r>
          </a:p>
          <a:p>
            <a:endParaRPr lang="en-US" dirty="0"/>
          </a:p>
          <a:p>
            <a:r>
              <a:rPr lang="en-US" dirty="0"/>
              <a:t>Cosine and lift are well suited to educational data, results can be easily interpreted</a:t>
            </a:r>
          </a:p>
          <a:p>
            <a:r>
              <a:rPr lang="en-US" dirty="0"/>
              <a:t>Cosine first. If non-interesting, then lift.</a:t>
            </a:r>
          </a:p>
          <a:p>
            <a:r>
              <a:rPr lang="en-US" dirty="0"/>
              <a:t>If measures disagree, domain experts (teachers) should use the intuition behind the measures to decide whether or not to pay attention to the association rule.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446803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Association Rule Metrics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do Luna-</a:t>
            </a:r>
            <a:r>
              <a:rPr lang="en-US" dirty="0" err="1"/>
              <a:t>Bazaldua</a:t>
            </a:r>
            <a:r>
              <a:rPr lang="en-US" dirty="0"/>
              <a:t> and colleagues argue?</a:t>
            </a:r>
            <a:br>
              <a:rPr lang="en-US" dirty="0"/>
            </a:br>
            <a:r>
              <a:rPr lang="en-US" dirty="0"/>
              <a:t>(from the video lecture)</a:t>
            </a:r>
          </a:p>
        </p:txBody>
      </p:sp>
    </p:spTree>
    <p:extLst>
      <p:ext uri="{BB962C8B-B14F-4D97-AF65-F5344CB8AC3E}">
        <p14:creationId xmlns:p14="http://schemas.microsoft.com/office/powerpoint/2010/main" val="79613368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Association Rule Metrics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What do Luna-</a:t>
            </a:r>
            <a:r>
              <a:rPr lang="en-US" dirty="0" err="1"/>
              <a:t>Bazaldua</a:t>
            </a:r>
            <a:r>
              <a:rPr lang="en-US" dirty="0"/>
              <a:t> and colleagues argue?</a:t>
            </a:r>
          </a:p>
          <a:p>
            <a:endParaRPr lang="en-US" dirty="0"/>
          </a:p>
          <a:p>
            <a:r>
              <a:rPr lang="en-US" dirty="0"/>
              <a:t>Interestingness as evaluated by experts in context</a:t>
            </a:r>
          </a:p>
          <a:p>
            <a:r>
              <a:rPr lang="en-US" dirty="0"/>
              <a:t>Lift and cosine are good indicators of interestingness.</a:t>
            </a:r>
          </a:p>
          <a:p>
            <a:r>
              <a:rPr lang="en-US" dirty="0"/>
              <a:t>In addition, the Phi Coefficient, Conviction, and </a:t>
            </a:r>
            <a:r>
              <a:rPr lang="en-US" dirty="0" err="1"/>
              <a:t>Jaccard</a:t>
            </a:r>
            <a:r>
              <a:rPr lang="en-US" dirty="0"/>
              <a:t> also turn out to be good indicators of interestingness.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508629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2948E0-9631-26E2-AEAA-C62DFDA873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 Comments?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A0DE73-31F8-40AD-1B05-998F0B2F5A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63861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Any questions on </a:t>
            </a:r>
            <a:r>
              <a:rPr lang="en-US" dirty="0" err="1"/>
              <a:t>apriori</a:t>
            </a:r>
            <a:r>
              <a:rPr lang="en-US" dirty="0"/>
              <a:t> algorithm?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15961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Let’s do an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Volunteer please?</a:t>
            </a:r>
          </a:p>
        </p:txBody>
      </p:sp>
    </p:spTree>
    <p:extLst>
      <p:ext uri="{BB962C8B-B14F-4D97-AF65-F5344CB8AC3E}">
        <p14:creationId xmlns:p14="http://schemas.microsoft.com/office/powerpoint/2010/main" val="387651652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Someone pick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Support level = 0.7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848301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Generate Frequent </a:t>
            </a:r>
            <a:r>
              <a:rPr lang="en-US" dirty="0" err="1"/>
              <a:t>Itemset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ABCF		ABDG	ABEF		BEGH	</a:t>
            </a:r>
          </a:p>
          <a:p>
            <a:pPr marL="0" indent="0">
              <a:buNone/>
            </a:pPr>
            <a:r>
              <a:rPr lang="en-US" dirty="0"/>
              <a:t>BDIJ		BCDJ		DEFJ		ABCD</a:t>
            </a:r>
            <a:br>
              <a:rPr lang="en-US" dirty="0"/>
            </a:br>
            <a:r>
              <a:rPr lang="en-US" dirty="0"/>
              <a:t>DEGJ		DEGJ		ABCE		ABCF</a:t>
            </a:r>
          </a:p>
          <a:p>
            <a:pPr marL="0" indent="0">
              <a:buNone/>
            </a:pPr>
            <a:r>
              <a:rPr lang="en-US" dirty="0"/>
              <a:t>BCDJ		BCDE		DEFK		DEGH	</a:t>
            </a:r>
          </a:p>
        </p:txBody>
      </p:sp>
    </p:spTree>
    <p:extLst>
      <p:ext uri="{BB962C8B-B14F-4D97-AF65-F5344CB8AC3E}">
        <p14:creationId xmlns:p14="http://schemas.microsoft.com/office/powerpoint/2010/main" val="77014852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Was the choice of support level appropriate?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ABCF		ABDG	ABEF		BEGH	</a:t>
            </a:r>
          </a:p>
          <a:p>
            <a:pPr marL="0" indent="0">
              <a:buNone/>
            </a:pPr>
            <a:r>
              <a:rPr lang="en-US" dirty="0"/>
              <a:t>BDIJ		BCDJ		DEFJ		ABCD</a:t>
            </a:r>
            <a:br>
              <a:rPr lang="en-US" dirty="0"/>
            </a:br>
            <a:r>
              <a:rPr lang="en-US" dirty="0"/>
              <a:t>DEGJ		DEGJ		ABCE		ABCF</a:t>
            </a:r>
          </a:p>
          <a:p>
            <a:pPr marL="0" indent="0">
              <a:buNone/>
            </a:pPr>
            <a:r>
              <a:rPr lang="en-US" dirty="0"/>
              <a:t>BCDJ		BCDE		DEFK		DEGH	</a:t>
            </a:r>
          </a:p>
        </p:txBody>
      </p:sp>
    </p:spTree>
    <p:extLst>
      <p:ext uri="{BB962C8B-B14F-4D97-AF65-F5344CB8AC3E}">
        <p14:creationId xmlns:p14="http://schemas.microsoft.com/office/powerpoint/2010/main" val="180261060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Re-try with lower support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ABCF		ABDG	ABEF		BEGH	</a:t>
            </a:r>
          </a:p>
          <a:p>
            <a:pPr marL="0" indent="0">
              <a:buNone/>
            </a:pPr>
            <a:r>
              <a:rPr lang="en-US" dirty="0"/>
              <a:t>BDIJ		BCDJ		DEFJ		ABCD</a:t>
            </a:r>
            <a:br>
              <a:rPr lang="en-US" dirty="0"/>
            </a:br>
            <a:r>
              <a:rPr lang="en-US" dirty="0"/>
              <a:t>DEGJ		DEGJ		ABCE		ABCF</a:t>
            </a:r>
          </a:p>
          <a:p>
            <a:pPr marL="0" indent="0">
              <a:buNone/>
            </a:pPr>
            <a:r>
              <a:rPr lang="en-US" dirty="0"/>
              <a:t>BCDJ		BCDE		DEFK		DEGH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dirty="0"/>
              <a:t>BD, AB, BC, DE, DJ</a:t>
            </a:r>
          </a:p>
          <a:p>
            <a:pPr marL="0" indent="0">
              <a:buNone/>
            </a:pPr>
            <a:r>
              <a:rPr lang="en-US" b="1" dirty="0"/>
              <a:t>J-&gt;D, E-&gt;D, D-&gt;E, D-&gt;J, B-&gt;D, D-&gt;B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BCD</a:t>
            </a:r>
          </a:p>
          <a:p>
            <a:pPr marL="0" indent="0">
              <a:buNone/>
            </a:pPr>
            <a:r>
              <a:rPr lang="en-US" b="1" dirty="0"/>
              <a:t>CD-&gt;B, BC-&gt;D,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39939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Association Rule Mining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is association rule mining?</a:t>
            </a:r>
          </a:p>
        </p:txBody>
      </p:sp>
    </p:spTree>
    <p:extLst>
      <p:ext uri="{BB962C8B-B14F-4D97-AF65-F5344CB8AC3E}">
        <p14:creationId xmlns:p14="http://schemas.microsoft.com/office/powerpoint/2010/main" val="116644230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Generate Rules From Frequent </a:t>
            </a:r>
            <a:r>
              <a:rPr lang="en-US" dirty="0" err="1"/>
              <a:t>Itemset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ABCF		ABDG	ABEF		BEGH	</a:t>
            </a:r>
          </a:p>
          <a:p>
            <a:pPr marL="0" indent="0">
              <a:buNone/>
            </a:pPr>
            <a:r>
              <a:rPr lang="en-US" dirty="0"/>
              <a:t>BDIJ		BCDJ		DEFJ		ABCD</a:t>
            </a:r>
            <a:br>
              <a:rPr lang="en-US" dirty="0"/>
            </a:br>
            <a:r>
              <a:rPr lang="en-US" dirty="0"/>
              <a:t>DEGJ		DEGJ		ABCE		ABCF</a:t>
            </a:r>
          </a:p>
          <a:p>
            <a:pPr marL="0" indent="0">
              <a:buNone/>
            </a:pPr>
            <a:r>
              <a:rPr lang="en-US" dirty="0"/>
              <a:t>BCDJ		BCDE		DEFK		DEGH	</a:t>
            </a:r>
          </a:p>
        </p:txBody>
      </p:sp>
    </p:spTree>
    <p:extLst>
      <p:ext uri="{BB962C8B-B14F-4D97-AF65-F5344CB8AC3E}">
        <p14:creationId xmlns:p14="http://schemas.microsoft.com/office/powerpoint/2010/main" val="276689468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 Comments?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333316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6F254E-B986-4CC7-8D33-6C8E59FCF7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Differential Sequence Mining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A56462-36E8-4763-9592-A6665310B2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is the difference between differential sequence mining and regular sequential pattern mining? (</a:t>
            </a:r>
            <a:r>
              <a:rPr lang="en-US" dirty="0" err="1"/>
              <a:t>Kinnebrew</a:t>
            </a:r>
            <a:r>
              <a:rPr lang="en-US" dirty="0"/>
              <a:t> article)</a:t>
            </a:r>
          </a:p>
        </p:txBody>
      </p:sp>
    </p:spTree>
    <p:extLst>
      <p:ext uri="{BB962C8B-B14F-4D97-AF65-F5344CB8AC3E}">
        <p14:creationId xmlns:p14="http://schemas.microsoft.com/office/powerpoint/2010/main" val="385573513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Rules in Education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might be some reasonable applications for Association Rule Mining, Sequential Pattern Mining, and Differential Sequence Mining in education?</a:t>
            </a:r>
          </a:p>
        </p:txBody>
      </p:sp>
    </p:spTree>
    <p:extLst>
      <p:ext uri="{BB962C8B-B14F-4D97-AF65-F5344CB8AC3E}">
        <p14:creationId xmlns:p14="http://schemas.microsoft.com/office/powerpoint/2010/main" val="152746722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7A1000-0800-425D-AD1D-5BFE410DC3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Brainstorming activity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2E247D-6498-4F96-803A-0A7C6CFC15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Get into groups of 3 and brainstorm on what ARM/SPM/DSM could be used for </a:t>
            </a:r>
            <a:r>
              <a:rPr lang="en-US"/>
              <a:t>in education</a:t>
            </a:r>
          </a:p>
        </p:txBody>
      </p:sp>
    </p:spTree>
    <p:extLst>
      <p:ext uri="{BB962C8B-B14F-4D97-AF65-F5344CB8AC3E}">
        <p14:creationId xmlns:p14="http://schemas.microsoft.com/office/powerpoint/2010/main" val="322179018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7A1000-0800-425D-AD1D-5BFE410DC3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Brainstorming activity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2E247D-6498-4F96-803A-0A7C6CFC15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Get into groups of 3 and brainstorm on what ARM/SPM/DSM could be used for in education</a:t>
            </a:r>
          </a:p>
          <a:p>
            <a:endParaRPr lang="en-US" dirty="0"/>
          </a:p>
          <a:p>
            <a:r>
              <a:rPr lang="en-US" dirty="0"/>
              <a:t>Let’s hear some of your ideas</a:t>
            </a:r>
          </a:p>
        </p:txBody>
      </p:sp>
    </p:spTree>
    <p:extLst>
      <p:ext uri="{BB962C8B-B14F-4D97-AF65-F5344CB8AC3E}">
        <p14:creationId xmlns:p14="http://schemas.microsoft.com/office/powerpoint/2010/main" val="317204585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C157D4-D902-6D6A-115D-A67F9F9A7E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classes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F7407D-1D27-BDDD-9BD8-E9466D1B40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81600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November 9 &amp; 14</a:t>
            </a:r>
            <a:br>
              <a:rPr lang="en-US" dirty="0"/>
            </a:br>
            <a:r>
              <a:rPr lang="en-US" dirty="0"/>
              <a:t>Everything at its normal time and place</a:t>
            </a:r>
            <a:br>
              <a:rPr lang="en-US" dirty="0"/>
            </a:br>
            <a:r>
              <a:rPr lang="en-US" dirty="0"/>
              <a:t>Clustering</a:t>
            </a:r>
          </a:p>
          <a:p>
            <a:pPr lvl="1"/>
            <a:r>
              <a:rPr lang="en-US" dirty="0"/>
              <a:t>Basic: SPM Due November 13</a:t>
            </a:r>
          </a:p>
          <a:p>
            <a:r>
              <a:rPr lang="en-US" dirty="0"/>
              <a:t>November 16 &amp; 21</a:t>
            </a:r>
            <a:br>
              <a:rPr lang="en-US" dirty="0"/>
            </a:br>
            <a:r>
              <a:rPr lang="en-US" dirty="0">
                <a:solidFill>
                  <a:srgbClr val="FF0000"/>
                </a:solidFill>
              </a:rPr>
              <a:t>November 16 will be virtual</a:t>
            </a:r>
            <a:br>
              <a:rPr lang="en-US" dirty="0">
                <a:solidFill>
                  <a:srgbClr val="FF0000"/>
                </a:solidFill>
              </a:rPr>
            </a:br>
            <a:r>
              <a:rPr lang="en-US" dirty="0">
                <a:solidFill>
                  <a:srgbClr val="FF0000"/>
                </a:solidFill>
              </a:rPr>
              <a:t>(you can come here in person but I will be on-screen)</a:t>
            </a:r>
            <a:br>
              <a:rPr lang="en-US" dirty="0"/>
            </a:br>
            <a:r>
              <a:rPr lang="en-US" dirty="0"/>
              <a:t>Knowledge Structure Discovery</a:t>
            </a:r>
          </a:p>
          <a:p>
            <a:pPr lvl="1"/>
            <a:r>
              <a:rPr lang="en-US" dirty="0"/>
              <a:t>Basic: Clustering Due November 20</a:t>
            </a:r>
          </a:p>
          <a:p>
            <a:r>
              <a:rPr lang="en-US" dirty="0">
                <a:solidFill>
                  <a:srgbClr val="FF0000"/>
                </a:solidFill>
              </a:rPr>
              <a:t>NO CLASS THANKSGIVING – VIRTUAL AND IN-PERSON SECTIONS FLIP ORDER</a:t>
            </a:r>
          </a:p>
          <a:p>
            <a:r>
              <a:rPr lang="en-US" dirty="0"/>
              <a:t>November 28 &amp; 30</a:t>
            </a:r>
            <a:br>
              <a:rPr lang="en-US" dirty="0"/>
            </a:br>
            <a:r>
              <a:rPr lang="en-US" dirty="0"/>
              <a:t>Everything at its normal time and place</a:t>
            </a:r>
            <a:br>
              <a:rPr lang="en-US" dirty="0"/>
            </a:br>
            <a:r>
              <a:rPr lang="en-US" dirty="0"/>
              <a:t>Correlation Mining</a:t>
            </a:r>
          </a:p>
          <a:p>
            <a:pPr lvl="1"/>
            <a:r>
              <a:rPr lang="en-US" dirty="0"/>
              <a:t>Creative: Knowledge Structure Due </a:t>
            </a:r>
            <a:r>
              <a:rPr lang="en-US" dirty="0">
                <a:solidFill>
                  <a:srgbClr val="FF0000"/>
                </a:solidFill>
              </a:rPr>
              <a:t>December 1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479223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End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Sequential Pattern Mining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is sequential pattern mining?</a:t>
            </a:r>
          </a:p>
        </p:txBody>
      </p:sp>
    </p:spTree>
    <p:extLst>
      <p:ext uri="{BB962C8B-B14F-4D97-AF65-F5344CB8AC3E}">
        <p14:creationId xmlns:p14="http://schemas.microsoft.com/office/powerpoint/2010/main" val="29902050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Are SPM/ARM Causal?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37216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Are SPM/ARM Causal?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No!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53A0647-CD86-F2B3-5E3B-9980F2B6FD8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2807869"/>
            <a:ext cx="8359236" cy="19888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73026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Today’s Class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>
                <a:solidFill>
                  <a:srgbClr val="FF0000"/>
                </a:solidFill>
              </a:rPr>
              <a:t>The Land of Inconsistent Terminology</a:t>
            </a:r>
          </a:p>
        </p:txBody>
      </p:sp>
      <p:pic>
        <p:nvPicPr>
          <p:cNvPr id="2050" name="Picture 2" descr="http://www.precisionnutrition.com/wordpress/wp-content/uploads/2010/06/homersimpson-in-chocolate-land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2201333"/>
            <a:ext cx="4610100" cy="46566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483643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Association Rule Metrics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Support</a:t>
            </a:r>
          </a:p>
          <a:p>
            <a:r>
              <a:rPr lang="en-US" dirty="0"/>
              <a:t>Confidence</a:t>
            </a:r>
          </a:p>
          <a:p>
            <a:endParaRPr lang="en-US" dirty="0"/>
          </a:p>
          <a:p>
            <a:r>
              <a:rPr lang="en-US" dirty="0"/>
              <a:t>What do they mean?</a:t>
            </a:r>
          </a:p>
          <a:p>
            <a:r>
              <a:rPr lang="en-US" dirty="0"/>
              <a:t>Why are they useful?</a:t>
            </a:r>
          </a:p>
        </p:txBody>
      </p:sp>
    </p:spTree>
    <p:extLst>
      <p:ext uri="{BB962C8B-B14F-4D97-AF65-F5344CB8AC3E}">
        <p14:creationId xmlns:p14="http://schemas.microsoft.com/office/powerpoint/2010/main" val="24765027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Exercise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810000" cy="4525963"/>
          </a:xfrm>
        </p:spPr>
        <p:txBody>
          <a:bodyPr>
            <a:normAutofit/>
          </a:bodyPr>
          <a:lstStyle/>
          <a:p>
            <a:r>
              <a:rPr lang="en-US" dirty="0"/>
              <a:t>If a student took Advanced Data Mining, the student took Intro Statistics </a:t>
            </a:r>
          </a:p>
          <a:p>
            <a:r>
              <a:rPr lang="en-US" dirty="0"/>
              <a:t>Support?</a:t>
            </a:r>
          </a:p>
          <a:p>
            <a:r>
              <a:rPr lang="en-US" dirty="0"/>
              <a:t>Confidence?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7306180"/>
              </p:ext>
            </p:extLst>
          </p:nvPr>
        </p:nvGraphicFramePr>
        <p:xfrm>
          <a:off x="4495800" y="1600200"/>
          <a:ext cx="4191000" cy="445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95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95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Took Advanced DM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Took Intro Stat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151506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6493</TotalTime>
  <Words>1424</Words>
  <Application>Microsoft Office PowerPoint</Application>
  <PresentationFormat>On-screen Show (4:3)</PresentationFormat>
  <Paragraphs>256</Paragraphs>
  <Slides>37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40" baseType="lpstr">
      <vt:lpstr>Arial</vt:lpstr>
      <vt:lpstr>Calibri</vt:lpstr>
      <vt:lpstr>Office Theme</vt:lpstr>
      <vt:lpstr>Core Methods in  Educational Data Mining</vt:lpstr>
      <vt:lpstr>Questions?</vt:lpstr>
      <vt:lpstr>Association Rule Mining</vt:lpstr>
      <vt:lpstr>Sequential Pattern Mining</vt:lpstr>
      <vt:lpstr>Are SPM/ARM Causal?</vt:lpstr>
      <vt:lpstr>Are SPM/ARM Causal?</vt:lpstr>
      <vt:lpstr>Today’s Class</vt:lpstr>
      <vt:lpstr>Association Rule Metrics</vt:lpstr>
      <vt:lpstr>Exercise</vt:lpstr>
      <vt:lpstr>Questions? Comments?</vt:lpstr>
      <vt:lpstr>Association Rule Metrics</vt:lpstr>
      <vt:lpstr>Why is interestingness needed?</vt:lpstr>
      <vt:lpstr>Example: Cosine</vt:lpstr>
      <vt:lpstr>Exercise</vt:lpstr>
      <vt:lpstr>Example: Lift</vt:lpstr>
      <vt:lpstr>Exercise</vt:lpstr>
      <vt:lpstr>Example: Jaccard</vt:lpstr>
      <vt:lpstr>Exercise</vt:lpstr>
      <vt:lpstr>Association Rule Metrics</vt:lpstr>
      <vt:lpstr>Association Rule Metrics</vt:lpstr>
      <vt:lpstr>Association Rule Metrics</vt:lpstr>
      <vt:lpstr>Association Rule Metrics</vt:lpstr>
      <vt:lpstr>Questions? Comments?</vt:lpstr>
      <vt:lpstr>Any questions on apriori algorithm?</vt:lpstr>
      <vt:lpstr>Let’s do an example</vt:lpstr>
      <vt:lpstr>Someone pick</vt:lpstr>
      <vt:lpstr>Generate Frequent Itemset</vt:lpstr>
      <vt:lpstr>Was the choice of support level appropriate?</vt:lpstr>
      <vt:lpstr>Re-try with lower support</vt:lpstr>
      <vt:lpstr>Generate Rules From Frequent Itemset</vt:lpstr>
      <vt:lpstr>Questions? Comments?</vt:lpstr>
      <vt:lpstr>Differential Sequence Mining</vt:lpstr>
      <vt:lpstr>Rules in Education</vt:lpstr>
      <vt:lpstr>Brainstorming activity</vt:lpstr>
      <vt:lpstr>Brainstorming activity</vt:lpstr>
      <vt:lpstr>Next classes</vt:lpstr>
      <vt:lpstr>The End</vt:lpstr>
    </vt:vector>
  </TitlesOfParts>
  <Company>Worcester Polytechnic Institute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Research Methods for the Learning Sciences</dc:title>
  <dc:creator>rsbaker</dc:creator>
  <cp:lastModifiedBy>Ryan</cp:lastModifiedBy>
  <cp:revision>638</cp:revision>
  <dcterms:created xsi:type="dcterms:W3CDTF">2010-01-07T20:34:12Z</dcterms:created>
  <dcterms:modified xsi:type="dcterms:W3CDTF">2023-11-02T22:27:14Z</dcterms:modified>
</cp:coreProperties>
</file>